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38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29D90E-815C-402A-813D-5F72A6D38DD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08F90-3F74-40C8-AE53-444B572D6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939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667D4E7-EDE1-4957-A8EE-250B34944550}" type="datetime1">
              <a:rPr lang="ru-RU" smtClean="0"/>
              <a:t>05.09.2017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5CFCB-879C-41CB-B0FE-0FB3E7E38D82}" type="datetime1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8A07C-6FC1-4EB8-99C0-56A1E2F2B6E4}" type="datetime1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F9911-4AB0-4132-AF9F-A0AEBB6C16C6}" type="datetime1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D19C0BE6-65BD-4A1C-8981-D4F4D3AC85B6}" type="datetime1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FBB4-3FDE-49B3-9669-C8EBB0B2BAE4}" type="datetime1">
              <a:rPr lang="ru-RU" smtClean="0"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E6C1D-44B2-4589-94D7-1A3D31415AE9}" type="datetime1">
              <a:rPr lang="ru-RU" smtClean="0"/>
              <a:t>05.09.2017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BBF3A-1405-4532-9730-4BDAADA45B70}" type="datetime1">
              <a:rPr lang="ru-RU" smtClean="0"/>
              <a:t>05.09.2017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62A93-BF21-45DF-AE26-A359A5468919}" type="datetime1">
              <a:rPr lang="ru-RU" smtClean="0"/>
              <a:t>05.09.2017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99628-334A-4F82-9296-8AAD54E9FC3F}" type="datetime1">
              <a:rPr lang="ru-RU" smtClean="0"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8C06-AF8C-41C9-9A41-3A1B0D88DCA9}" type="datetime1">
              <a:rPr lang="ru-RU" smtClean="0"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016BA43-B39C-414E-8BBA-D46DF0EF5ED1}" type="datetime1">
              <a:rPr lang="ru-RU" smtClean="0"/>
              <a:t>05.09.2017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3645024"/>
            <a:ext cx="6858000" cy="9906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Понятие и типология управленческих решений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013176"/>
            <a:ext cx="7772400" cy="9144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Лекция для магистрантов 2 курса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автор: доц. </a:t>
            </a:r>
            <a:r>
              <a:rPr lang="ru-RU" b="1" dirty="0" err="1" smtClean="0">
                <a:solidFill>
                  <a:schemeClr val="tx1"/>
                </a:solidFill>
              </a:rPr>
              <a:t>Опфер</a:t>
            </a:r>
            <a:r>
              <a:rPr lang="ru-RU" b="1" dirty="0" smtClean="0">
                <a:solidFill>
                  <a:schemeClr val="tx1"/>
                </a:solidFill>
              </a:rPr>
              <a:t> Е.А.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3. Иерархия документов в организации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 numCol="2"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sz="2400" b="1" i="1" dirty="0" smtClean="0"/>
              <a:t>1. Организационно-правовые документы</a:t>
            </a:r>
            <a:r>
              <a:rPr lang="ru-RU" sz="2400" dirty="0" smtClean="0"/>
              <a:t>: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устав;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положение;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инструкция;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должностная инструкция.</a:t>
            </a:r>
            <a:endParaRPr lang="ru-RU" sz="2400" b="1" i="1" dirty="0" smtClean="0"/>
          </a:p>
          <a:p>
            <a:pPr marL="514350" indent="-514350">
              <a:buNone/>
            </a:pPr>
            <a:r>
              <a:rPr lang="ru-RU" sz="2400" b="1" i="1" dirty="0" smtClean="0"/>
              <a:t>2. Распорядительные документы: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приказ;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распоряжение;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 указание.</a:t>
            </a:r>
          </a:p>
          <a:p>
            <a:pPr marL="514350" indent="-514350">
              <a:buNone/>
            </a:pPr>
            <a:r>
              <a:rPr lang="ru-RU" sz="2400" dirty="0" smtClean="0"/>
              <a:t> </a:t>
            </a:r>
          </a:p>
          <a:p>
            <a:pPr marL="514350" indent="-514350">
              <a:buNone/>
            </a:pPr>
            <a:endParaRPr lang="ru-RU" sz="2400" dirty="0" smtClean="0"/>
          </a:p>
          <a:p>
            <a:pPr marL="514350" indent="-514350">
              <a:buNone/>
            </a:pPr>
            <a:endParaRPr lang="ru-RU" sz="2400" dirty="0" smtClean="0"/>
          </a:p>
          <a:p>
            <a:pPr marL="514350" indent="-514350">
              <a:buNone/>
            </a:pPr>
            <a:r>
              <a:rPr lang="ru-RU" sz="2400" dirty="0" smtClean="0"/>
              <a:t> 3. </a:t>
            </a:r>
            <a:r>
              <a:rPr lang="ru-RU" sz="2400" b="1" i="1" dirty="0" smtClean="0"/>
              <a:t>Справочно-информационные документы: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протокол;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докладная записка;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справка;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заявление;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соглашение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договор;</a:t>
            </a:r>
          </a:p>
          <a:p>
            <a:pPr marL="514350" indent="-514350">
              <a:buFontTx/>
              <a:buChar char="-"/>
            </a:pPr>
            <a:r>
              <a:rPr lang="ru-RU" sz="2400" dirty="0" smtClean="0"/>
              <a:t>акт.</a:t>
            </a:r>
          </a:p>
          <a:p>
            <a:pPr marL="514350" indent="-514350">
              <a:buFontTx/>
              <a:buChar char="-"/>
            </a:pPr>
            <a:endParaRPr lang="ru-RU" sz="2400" dirty="0" smtClean="0"/>
          </a:p>
          <a:p>
            <a:pPr marL="514350" indent="-514350">
              <a:buFontTx/>
              <a:buChar char="-"/>
            </a:pPr>
            <a:endParaRPr lang="ru-RU" sz="2400" b="1" i="1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FontTx/>
              <a:buChar char="-"/>
            </a:pPr>
            <a:endParaRPr lang="ru-RU" dirty="0" smtClean="0"/>
          </a:p>
          <a:p>
            <a:pPr marL="514350" indent="-514350"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Уровни приятия управленческих решений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u="sng" dirty="0" smtClean="0"/>
              <a:t>1. Уровень вуза:</a:t>
            </a:r>
          </a:p>
          <a:p>
            <a:pPr marL="514350" indent="-514350"/>
            <a:r>
              <a:rPr lang="ru-RU" dirty="0" smtClean="0"/>
              <a:t>ректор, </a:t>
            </a:r>
          </a:p>
          <a:p>
            <a:pPr marL="514350" indent="-514350"/>
            <a:r>
              <a:rPr lang="ru-RU" dirty="0" smtClean="0"/>
              <a:t>проректоры.</a:t>
            </a:r>
          </a:p>
          <a:p>
            <a:pPr marL="514350" indent="-514350">
              <a:buNone/>
            </a:pPr>
            <a:r>
              <a:rPr lang="ru-RU" u="sng" dirty="0" smtClean="0"/>
              <a:t>2. Уровень структурного подразделения:</a:t>
            </a:r>
          </a:p>
          <a:p>
            <a:pPr marL="514350" indent="-514350"/>
            <a:r>
              <a:rPr lang="ru-RU" dirty="0" smtClean="0"/>
              <a:t>деканы, заведующие кафедрами;</a:t>
            </a:r>
          </a:p>
          <a:p>
            <a:pPr marL="514350" indent="-514350"/>
            <a:r>
              <a:rPr lang="ru-RU" dirty="0" smtClean="0"/>
              <a:t>начальники управлений, отделов.</a:t>
            </a:r>
          </a:p>
          <a:p>
            <a:pPr marL="514350" indent="-514350">
              <a:buNone/>
            </a:pPr>
            <a:r>
              <a:rPr lang="ru-RU" u="sng" dirty="0" smtClean="0"/>
              <a:t>3. Уровень сотрудника</a:t>
            </a:r>
            <a:r>
              <a:rPr lang="ru-RU" dirty="0" smtClean="0"/>
              <a:t>:</a:t>
            </a:r>
          </a:p>
          <a:p>
            <a:pPr marL="514350" indent="-514350"/>
            <a:r>
              <a:rPr lang="ru-RU" smtClean="0"/>
              <a:t>преподаватели</a:t>
            </a:r>
            <a:r>
              <a:rPr lang="ru-RU" dirty="0" smtClean="0"/>
              <a:t>;</a:t>
            </a:r>
          </a:p>
          <a:p>
            <a:pPr marL="514350" indent="-514350"/>
            <a:r>
              <a:rPr lang="ru-RU" dirty="0" smtClean="0"/>
              <a:t>сотрудники.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Аспекты приятия управленческих решений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None/>
            </a:pPr>
            <a:r>
              <a:rPr lang="ru-RU" dirty="0" smtClean="0"/>
              <a:t>1) </a:t>
            </a:r>
            <a:r>
              <a:rPr lang="ru-RU" u="sng" dirty="0" smtClean="0"/>
              <a:t>Психологический аспект </a:t>
            </a:r>
            <a:r>
              <a:rPr lang="ru-RU" dirty="0" smtClean="0"/>
              <a:t>– решение представляет собой </a:t>
            </a:r>
            <a:r>
              <a:rPr lang="ru-RU" dirty="0" err="1" smtClean="0"/>
              <a:t>логико</a:t>
            </a:r>
            <a:r>
              <a:rPr lang="ru-RU" dirty="0" smtClean="0"/>
              <a:t>-</a:t>
            </a:r>
          </a:p>
          <a:p>
            <a:pPr marL="514350" indent="-514350">
              <a:buNone/>
            </a:pPr>
            <a:r>
              <a:rPr lang="ru-RU" dirty="0" smtClean="0"/>
              <a:t>мыслительный акт субъекта управления, на который могут</a:t>
            </a:r>
          </a:p>
          <a:p>
            <a:pPr marL="514350" indent="-514350">
              <a:buNone/>
            </a:pPr>
            <a:r>
              <a:rPr lang="ru-RU" dirty="0" smtClean="0"/>
              <a:t>оказывать влияние различные как </a:t>
            </a:r>
            <a:r>
              <a:rPr lang="ru-RU" dirty="0" err="1" smtClean="0"/>
              <a:t>внутриличностные</a:t>
            </a:r>
            <a:r>
              <a:rPr lang="ru-RU" dirty="0" smtClean="0"/>
              <a:t> так и</a:t>
            </a:r>
          </a:p>
          <a:p>
            <a:pPr marL="514350" indent="-514350">
              <a:buNone/>
            </a:pPr>
            <a:r>
              <a:rPr lang="ru-RU" dirty="0" smtClean="0"/>
              <a:t>внешние факторы. </a:t>
            </a:r>
          </a:p>
          <a:p>
            <a:pPr>
              <a:buNone/>
            </a:pPr>
            <a:r>
              <a:rPr lang="ru-RU" dirty="0" smtClean="0"/>
              <a:t>2) </a:t>
            </a:r>
            <a:r>
              <a:rPr lang="ru-RU" u="sng" dirty="0" smtClean="0"/>
              <a:t>Информационный аспект</a:t>
            </a:r>
            <a:r>
              <a:rPr lang="ru-RU" dirty="0" smtClean="0"/>
              <a:t>: УР должно приниматься на основе</a:t>
            </a:r>
          </a:p>
          <a:p>
            <a:pPr>
              <a:buNone/>
            </a:pPr>
            <a:r>
              <a:rPr lang="ru-RU" dirty="0" smtClean="0"/>
              <a:t>достоверной, полной информации; УР – это информация, которая</a:t>
            </a:r>
          </a:p>
          <a:p>
            <a:pPr>
              <a:buNone/>
            </a:pPr>
            <a:r>
              <a:rPr lang="ru-RU" dirty="0" smtClean="0"/>
              <a:t>должна быть понятна исполнителям и доведена до их сведения</a:t>
            </a:r>
          </a:p>
          <a:p>
            <a:pPr>
              <a:buNone/>
            </a:pPr>
            <a:r>
              <a:rPr lang="ru-RU" dirty="0" smtClean="0"/>
              <a:t>вовремя; </a:t>
            </a:r>
          </a:p>
          <a:p>
            <a:pPr>
              <a:buNone/>
            </a:pPr>
            <a:r>
              <a:rPr lang="ru-RU" dirty="0" smtClean="0"/>
              <a:t>3) </a:t>
            </a:r>
            <a:r>
              <a:rPr lang="ru-RU" u="sng" dirty="0" smtClean="0"/>
              <a:t>Юридический аспект </a:t>
            </a:r>
            <a:r>
              <a:rPr lang="ru-RU" dirty="0" smtClean="0"/>
              <a:t>– УР, должно приниматься субъектом,</a:t>
            </a:r>
          </a:p>
          <a:p>
            <a:pPr>
              <a:buNone/>
            </a:pPr>
            <a:r>
              <a:rPr lang="ru-RU" dirty="0" smtClean="0"/>
              <a:t>имеющим на то полномочия;</a:t>
            </a:r>
          </a:p>
          <a:p>
            <a:pPr>
              <a:buNone/>
            </a:pPr>
            <a:r>
              <a:rPr lang="ru-RU" dirty="0" smtClean="0"/>
              <a:t>4) </a:t>
            </a:r>
            <a:r>
              <a:rPr lang="ru-RU" u="sng" dirty="0" smtClean="0"/>
              <a:t>Организационный аспект </a:t>
            </a:r>
            <a:r>
              <a:rPr lang="ru-RU" dirty="0" smtClean="0"/>
              <a:t>– УР является основой управления,</a:t>
            </a:r>
          </a:p>
          <a:p>
            <a:pPr>
              <a:buNone/>
            </a:pPr>
            <a:r>
              <a:rPr lang="ru-RU" dirty="0" smtClean="0"/>
              <a:t>поскольку решения связывают в единый процесс базовые функции</a:t>
            </a:r>
          </a:p>
          <a:p>
            <a:pPr>
              <a:buNone/>
            </a:pPr>
            <a:r>
              <a:rPr lang="ru-RU" dirty="0" smtClean="0"/>
              <a:t>управления.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772816"/>
            <a:ext cx="8229600" cy="4384144"/>
          </a:xfrm>
        </p:spPr>
        <p:txBody>
          <a:bodyPr/>
          <a:lstStyle/>
          <a:p>
            <a:pPr marL="0" lvl="0" indent="0">
              <a:buNone/>
            </a:pPr>
            <a:r>
              <a:rPr lang="ru-RU" dirty="0" smtClean="0"/>
              <a:t>1. История </a:t>
            </a:r>
            <a:r>
              <a:rPr lang="ru-RU" dirty="0"/>
              <a:t>становления теории </a:t>
            </a:r>
            <a:r>
              <a:rPr lang="ru-RU" dirty="0" smtClean="0"/>
              <a:t>принятия</a:t>
            </a:r>
          </a:p>
          <a:p>
            <a:pPr marL="0" lvl="0" indent="0">
              <a:buNone/>
            </a:pPr>
            <a:r>
              <a:rPr lang="ru-RU" dirty="0" smtClean="0"/>
              <a:t>управленческих </a:t>
            </a:r>
            <a:r>
              <a:rPr lang="ru-RU" dirty="0"/>
              <a:t>решений за </a:t>
            </a:r>
            <a:r>
              <a:rPr lang="ru-RU" dirty="0" smtClean="0"/>
              <a:t>рубежом.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2.</a:t>
            </a:r>
            <a:r>
              <a:rPr lang="ru-RU" dirty="0"/>
              <a:t> </a:t>
            </a:r>
            <a:r>
              <a:rPr lang="ru-RU" dirty="0" smtClean="0"/>
              <a:t>История </a:t>
            </a:r>
            <a:r>
              <a:rPr lang="ru-RU" dirty="0"/>
              <a:t>становления теории </a:t>
            </a:r>
            <a:r>
              <a:rPr lang="ru-RU" dirty="0" smtClean="0"/>
              <a:t>принятия</a:t>
            </a:r>
          </a:p>
          <a:p>
            <a:pPr lvl="0">
              <a:buNone/>
            </a:pPr>
            <a:r>
              <a:rPr lang="ru-RU" dirty="0" smtClean="0"/>
              <a:t>управленческих </a:t>
            </a:r>
            <a:r>
              <a:rPr lang="ru-RU" dirty="0"/>
              <a:t>решений в </a:t>
            </a:r>
            <a:r>
              <a:rPr lang="ru-RU" dirty="0" smtClean="0"/>
              <a:t>России.</a:t>
            </a:r>
          </a:p>
          <a:p>
            <a:pPr lvl="0">
              <a:buNone/>
            </a:pPr>
            <a:r>
              <a:rPr lang="ru-RU" dirty="0" smtClean="0"/>
              <a:t>3</a:t>
            </a:r>
            <a:r>
              <a:rPr lang="ru-RU" dirty="0" smtClean="0"/>
              <a:t>. </a:t>
            </a:r>
            <a:r>
              <a:rPr lang="ru-RU" dirty="0" smtClean="0"/>
              <a:t>Основные положения теории заинтересованных</a:t>
            </a:r>
          </a:p>
          <a:p>
            <a:pPr lvl="0">
              <a:buNone/>
            </a:pPr>
            <a:r>
              <a:rPr lang="ru-RU" dirty="0" smtClean="0"/>
              <a:t>сторон.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</a:t>
            </a:r>
            <a:r>
              <a:rPr lang="ru-RU" dirty="0"/>
              <a:t>. Ознакомиться с уставом ВГСПУ </a:t>
            </a:r>
            <a:r>
              <a:rPr lang="ru-RU" sz="2000" dirty="0" smtClean="0"/>
              <a:t>(какими документами руководствуется ВГСПУ в своей деятельности; виды деятельности ВГСПУ; органы управления университетом; виды локальных нормативных актов университета ).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823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План лекции: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8840"/>
            <a:ext cx="8229600" cy="4168120"/>
          </a:xfrm>
        </p:spPr>
        <p:txBody>
          <a:bodyPr/>
          <a:lstStyle/>
          <a:p>
            <a:pPr lvl="0"/>
            <a:r>
              <a:rPr lang="ru-RU" dirty="0" smtClean="0"/>
              <a:t>Понятие управленческого решения.</a:t>
            </a:r>
          </a:p>
          <a:p>
            <a:pPr lvl="0"/>
            <a:r>
              <a:rPr lang="ru-RU" dirty="0" smtClean="0"/>
              <a:t>Виды управленческих решений.</a:t>
            </a:r>
          </a:p>
          <a:p>
            <a:pPr lvl="0"/>
            <a:r>
              <a:rPr lang="ru-RU" dirty="0" smtClean="0"/>
              <a:t>Нормативно-правовая база приятия управленческих решений в образовательной организации.</a:t>
            </a:r>
          </a:p>
          <a:p>
            <a:pPr lvl="0"/>
            <a:r>
              <a:rPr lang="ru-RU" dirty="0" smtClean="0"/>
              <a:t>Аспекты приятия управленческих решений.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1. Понятие управленческого решения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8229600" cy="4937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Решение </a:t>
            </a:r>
            <a:r>
              <a:rPr lang="ru-RU" dirty="0" smtClean="0"/>
              <a:t>– это результат мыслительной деятельности</a:t>
            </a:r>
          </a:p>
          <a:p>
            <a:pPr>
              <a:buNone/>
            </a:pPr>
            <a:r>
              <a:rPr lang="ru-RU" dirty="0" smtClean="0"/>
              <a:t>человека, приводящий к какому-либо выводу или к </a:t>
            </a:r>
          </a:p>
          <a:p>
            <a:pPr>
              <a:buNone/>
            </a:pPr>
            <a:r>
              <a:rPr lang="ru-RU" dirty="0" smtClean="0"/>
              <a:t>необходимым действиям. 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Управленческое решение</a:t>
            </a:r>
            <a:r>
              <a:rPr lang="ru-RU" dirty="0" smtClean="0"/>
              <a:t> — это выбор альтернативы,</a:t>
            </a:r>
          </a:p>
          <a:p>
            <a:pPr>
              <a:buNone/>
            </a:pPr>
            <a:r>
              <a:rPr lang="ru-RU" dirty="0" smtClean="0"/>
              <a:t>осуществленный лицом, принимающим решение, в</a:t>
            </a:r>
          </a:p>
          <a:p>
            <a:pPr>
              <a:buNone/>
            </a:pPr>
            <a:r>
              <a:rPr lang="ru-RU" dirty="0" smtClean="0"/>
              <a:t>рамках его полномочий и компетенции и направленный</a:t>
            </a:r>
          </a:p>
          <a:p>
            <a:pPr>
              <a:buNone/>
            </a:pPr>
            <a:r>
              <a:rPr lang="ru-RU" dirty="0" smtClean="0"/>
              <a:t>на достижение целей организации (Ременников).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Отличия решения от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управленческого решения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68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8776"/>
                <a:gridCol w="43308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Решение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Управленческое решение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По целям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Удовлетворение собственных потребностей и интересов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Удовлетворение потребностей и интересов организации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По последствиям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Влияют на жизнь субъекта,</a:t>
                      </a:r>
                      <a:r>
                        <a:rPr lang="ru-RU" baseline="0" dirty="0" smtClean="0"/>
                        <a:t> принявшего решение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Влияют на деятельность всей</a:t>
                      </a:r>
                      <a:r>
                        <a:rPr lang="ru-RU" baseline="0" dirty="0" smtClean="0"/>
                        <a:t> организации и жизнь ее сотрудников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По разделению труда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Выполняются субъектом его принятия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 выполняется уполномоченными сотрудниками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По профессионализму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Принимаются на основе разума и опыта субъекта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Принимаются исходя их профессиональных знаний и полномочий субъекта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История вопроса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1944 г.</a:t>
            </a:r>
            <a:r>
              <a:rPr lang="ru-RU" dirty="0" smtClean="0"/>
              <a:t> американские ученые Дж. Фон Нейман и О.</a:t>
            </a:r>
          </a:p>
          <a:p>
            <a:pPr>
              <a:buNone/>
            </a:pPr>
            <a:r>
              <a:rPr lang="ru-RU" dirty="0" smtClean="0"/>
              <a:t>Моргенштерн впервые затронули вопрос о процессе</a:t>
            </a:r>
          </a:p>
          <a:p>
            <a:pPr>
              <a:buNone/>
            </a:pPr>
            <a:r>
              <a:rPr lang="ru-RU" dirty="0" smtClean="0"/>
              <a:t>принятия  управленческих решений в книге «Теория игр</a:t>
            </a:r>
          </a:p>
          <a:p>
            <a:pPr>
              <a:buNone/>
            </a:pPr>
            <a:r>
              <a:rPr lang="ru-RU" dirty="0" smtClean="0"/>
              <a:t>и экономического поведения».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1026" name="Picture 2" descr="C:\Users\Женя\Desktop\Преподавание\МОИ методические материалы по разделам\МОИ курсы по выбору\Магистратура\Технология принятия управленческих решений\Нейман и Маргеншиерн У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996952"/>
            <a:ext cx="288032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Этапы управленческого цикла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67544" y="1700808"/>
            <a:ext cx="8229600" cy="4649728"/>
          </a:xfrm>
        </p:spPr>
        <p:txBody>
          <a:bodyPr/>
          <a:lstStyle/>
          <a:p>
            <a:pPr marL="514350" indent="-514350">
              <a:buNone/>
            </a:pPr>
            <a:r>
              <a:rPr lang="ru-RU" dirty="0" smtClean="0"/>
              <a:t>1) идентификация проблемы или определение</a:t>
            </a:r>
          </a:p>
          <a:p>
            <a:pPr marL="514350" indent="-514350">
              <a:buNone/>
            </a:pPr>
            <a:r>
              <a:rPr lang="ru-RU" dirty="0" smtClean="0"/>
              <a:t>состояния управляемого объекта; 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2) разработка и принятие решения; 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3) деятельность по реализации решения и контролю его</a:t>
            </a:r>
          </a:p>
          <a:p>
            <a:pPr marL="514350" indent="-514350">
              <a:buNone/>
            </a:pPr>
            <a:r>
              <a:rPr lang="ru-RU" dirty="0" smtClean="0"/>
              <a:t>исполнения.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Требования к управленческому решению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628800"/>
            <a:ext cx="8229600" cy="4528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1) всесторонняя обоснованность; </a:t>
            </a:r>
          </a:p>
          <a:p>
            <a:pPr>
              <a:buNone/>
            </a:pPr>
            <a:r>
              <a:rPr lang="ru-RU" dirty="0" smtClean="0"/>
              <a:t>2) своевременность; </a:t>
            </a:r>
          </a:p>
          <a:p>
            <a:pPr>
              <a:buNone/>
            </a:pPr>
            <a:r>
              <a:rPr lang="ru-RU" dirty="0" smtClean="0"/>
              <a:t>3) полнота содержания – УР; </a:t>
            </a:r>
          </a:p>
          <a:p>
            <a:pPr>
              <a:buNone/>
            </a:pPr>
            <a:r>
              <a:rPr lang="ru-RU" dirty="0" smtClean="0"/>
              <a:t>4) полномочность; </a:t>
            </a:r>
          </a:p>
          <a:p>
            <a:pPr>
              <a:buNone/>
            </a:pPr>
            <a:r>
              <a:rPr lang="ru-RU" dirty="0" smtClean="0"/>
              <a:t>5) согласованность с ранее принятыми решениями; </a:t>
            </a:r>
          </a:p>
          <a:p>
            <a:pPr>
              <a:buNone/>
            </a:pPr>
            <a:r>
              <a:rPr lang="ru-RU" dirty="0" smtClean="0"/>
              <a:t>6) непротиворечивость самого решения (казнить нельзя</a:t>
            </a:r>
          </a:p>
          <a:p>
            <a:pPr>
              <a:buNone/>
            </a:pPr>
            <a:r>
              <a:rPr lang="ru-RU" dirty="0" smtClean="0"/>
              <a:t>помиловать).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2. Виды управленческих решений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i="1" u="sng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59632" y="1397000"/>
          <a:ext cx="6624736" cy="4336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/>
                <a:gridCol w="3312368"/>
              </a:tblGrid>
              <a:tr h="232677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i="1" u="sng" dirty="0" smtClean="0"/>
                        <a:t>По причинам: </a:t>
                      </a:r>
                      <a:endParaRPr lang="ru-RU" dirty="0" smtClean="0"/>
                    </a:p>
                    <a:p>
                      <a:pPr>
                        <a:buNone/>
                      </a:pPr>
                      <a:r>
                        <a:rPr lang="ru-RU" dirty="0" smtClean="0"/>
                        <a:t>- ситуационные; </a:t>
                      </a:r>
                    </a:p>
                    <a:p>
                      <a:pPr>
                        <a:buNone/>
                      </a:pPr>
                      <a:r>
                        <a:rPr lang="ru-RU" dirty="0" smtClean="0"/>
                        <a:t>- по предписанию; </a:t>
                      </a:r>
                    </a:p>
                    <a:p>
                      <a:pPr>
                        <a:buNone/>
                      </a:pPr>
                      <a:r>
                        <a:rPr lang="ru-RU" dirty="0" smtClean="0"/>
                        <a:t>- программные; </a:t>
                      </a:r>
                    </a:p>
                    <a:p>
                      <a:pPr>
                        <a:buNone/>
                      </a:pPr>
                      <a:r>
                        <a:rPr lang="ru-RU" dirty="0" smtClean="0"/>
                        <a:t>- инициативные; </a:t>
                      </a:r>
                    </a:p>
                    <a:p>
                      <a:pPr>
                        <a:buNone/>
                      </a:pPr>
                      <a:r>
                        <a:rPr lang="ru-RU" dirty="0" smtClean="0"/>
                        <a:t>- сезонные.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i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 времени действия: 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 оперативные; 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 тактические; 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 стратегические.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2009484">
                <a:tc>
                  <a:txBody>
                    <a:bodyPr/>
                    <a:lstStyle/>
                    <a:p>
                      <a:r>
                        <a:rPr kumimoji="0" lang="ru-RU" sz="1800" i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организации принятия решений: 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индивидуальные; 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коллективные; 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коллегиальные.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i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степени новизны: 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традиционные; 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оригинальные.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2. Виды управленческих решений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6728"/>
                <a:gridCol w="4762872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1800" b="1" i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 степени регламентации: 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 нормативные; 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 рекомендующие.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i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 содержанию: 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 решения, имеющие количественные характеристики; 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 решения, не имеющие количественных характеристик.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i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способу фиксации: 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письменные;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устные;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электронные.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i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функциональной направленности: 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планирующие;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организующие;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координирующие;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информирующие.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i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способу выработки: 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интуитивные;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основанные на суждениях;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рациональные.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стилю: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диктаторский;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реализаторский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организаторский; 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координаторский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маргинальный.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66</TotalTime>
  <Words>675</Words>
  <Application>Microsoft Office PowerPoint</Application>
  <PresentationFormat>Экран (4:3)</PresentationFormat>
  <Paragraphs>166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Bookman Old Style</vt:lpstr>
      <vt:lpstr>Calibri</vt:lpstr>
      <vt:lpstr>Cambria</vt:lpstr>
      <vt:lpstr>Gill Sans MT</vt:lpstr>
      <vt:lpstr>Wingdings</vt:lpstr>
      <vt:lpstr>Wingdings 3</vt:lpstr>
      <vt:lpstr>Начальная</vt:lpstr>
      <vt:lpstr>Понятие и типология управленческих решений</vt:lpstr>
      <vt:lpstr>План лекции: </vt:lpstr>
      <vt:lpstr>1. Понятие управленческого решения</vt:lpstr>
      <vt:lpstr>Отличия решения от  управленческого решения</vt:lpstr>
      <vt:lpstr>История вопроса</vt:lpstr>
      <vt:lpstr>Этапы управленческого цикла</vt:lpstr>
      <vt:lpstr>Требования к управленческому решению</vt:lpstr>
      <vt:lpstr>2. Виды управленческих решений</vt:lpstr>
      <vt:lpstr>2. Виды управленческих решений</vt:lpstr>
      <vt:lpstr>3. Иерархия документов в организации</vt:lpstr>
      <vt:lpstr>Уровни приятия управленческих решений</vt:lpstr>
      <vt:lpstr> Аспекты приятия управленческих решений  </vt:lpstr>
      <vt:lpstr>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и типология управленческих решений</dc:title>
  <dc:creator>Женя</dc:creator>
  <cp:lastModifiedBy>User</cp:lastModifiedBy>
  <cp:revision>27</cp:revision>
  <dcterms:created xsi:type="dcterms:W3CDTF">2015-09-07T04:28:34Z</dcterms:created>
  <dcterms:modified xsi:type="dcterms:W3CDTF">2017-09-05T17:09:12Z</dcterms:modified>
</cp:coreProperties>
</file>